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440" r:id="rId5"/>
    <p:sldId id="256" r:id="rId6"/>
    <p:sldId id="258" r:id="rId7"/>
    <p:sldId id="434" r:id="rId8"/>
    <p:sldId id="435" r:id="rId9"/>
    <p:sldId id="436" r:id="rId10"/>
    <p:sldId id="262" r:id="rId11"/>
    <p:sldId id="433" r:id="rId12"/>
    <p:sldId id="437" r:id="rId13"/>
    <p:sldId id="438" r:id="rId14"/>
    <p:sldId id="439" r:id="rId15"/>
    <p:sldId id="44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0" userDrawn="1">
          <p15:clr>
            <a:srgbClr val="A4A3A4"/>
          </p15:clr>
        </p15:guide>
        <p15:guide id="2" pos="4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596C"/>
    <a:srgbClr val="0BABED"/>
    <a:srgbClr val="F20788"/>
    <a:srgbClr val="FB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46"/>
    <p:restoredTop sz="61207" autoAdjust="0"/>
  </p:normalViewPr>
  <p:slideViewPr>
    <p:cSldViewPr snapToGrid="0" snapToObjects="1">
      <p:cViewPr varScale="1">
        <p:scale>
          <a:sx n="66" d="100"/>
          <a:sy n="66" d="100"/>
        </p:scale>
        <p:origin x="1734" y="72"/>
      </p:cViewPr>
      <p:guideLst>
        <p:guide orient="horz" pos="640"/>
        <p:guide pos="41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427B7-C326-9E47-AFBE-F954A26FC714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43679-43D9-0345-8FDA-4C3EE9F5E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26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We need to handle all funny things like </a:t>
            </a:r>
          </a:p>
          <a:p>
            <a:r>
              <a:rPr lang="en-AU" dirty="0"/>
              <a:t>	model versioning</a:t>
            </a:r>
          </a:p>
          <a:p>
            <a:r>
              <a:rPr lang="en-AU" dirty="0"/>
              <a:t>	deployment to edge devices, </a:t>
            </a:r>
          </a:p>
          <a:p>
            <a:r>
              <a:rPr lang="en-AU" dirty="0"/>
              <a:t>	big data , etc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97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79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65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55393-0390-CF40-95CB-95C77B129B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5064573"/>
            <a:ext cx="7519988" cy="817024"/>
          </a:xfrm>
        </p:spPr>
        <p:txBody>
          <a:bodyPr>
            <a:normAutofit/>
          </a:bodyPr>
          <a:lstStyle>
            <a:lvl1pPr marL="0" indent="0">
              <a:buNone/>
              <a:defRPr lang="en-US" sz="4400" kern="1200" spc="100" dirty="0">
                <a:solidFill>
                  <a:srgbClr val="3C5568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deck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883FA18-E025-304C-B003-5D2A1E8292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5881597"/>
            <a:ext cx="7519988" cy="509047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spc="100" dirty="0">
                <a:solidFill>
                  <a:srgbClr val="3C5568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 / Your name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D0C8B8-D415-294A-92D6-ABFF482275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416" y="5152451"/>
            <a:ext cx="1993405" cy="1238194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BE5896-C947-F544-99A1-B3766F1485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22" y="0"/>
            <a:ext cx="12192000" cy="470376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85729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- Text overl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498CC-9BBB-3542-92EA-FF4C0501B6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22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Прямоугольник 26">
            <a:extLst>
              <a:ext uri="{FF2B5EF4-FFF2-40B4-BE49-F238E27FC236}">
                <a16:creationId xmlns:a16="http://schemas.microsoft.com/office/drawing/2014/main" id="{30DD1AB3-5092-3F4E-A588-09C2837BC5F0}"/>
              </a:ext>
            </a:extLst>
          </p:cNvPr>
          <p:cNvSpPr/>
          <p:nvPr userDrawn="1"/>
        </p:nvSpPr>
        <p:spPr>
          <a:xfrm>
            <a:off x="6096001" y="-1"/>
            <a:ext cx="6096000" cy="6858002"/>
          </a:xfrm>
          <a:prstGeom prst="rect">
            <a:avLst/>
          </a:prstGeom>
          <a:solidFill>
            <a:srgbClr val="3C5568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42B8842B-BA9B-014F-AD79-F44F1825C9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92765" y="258884"/>
            <a:ext cx="5059973" cy="9760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200" kern="1200" spc="1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C1DDD388-46B8-AB49-8987-2A9B619A1FC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15004" y="1582615"/>
            <a:ext cx="4937734" cy="3987537"/>
          </a:xfrm>
        </p:spPr>
        <p:txBody>
          <a:bodyPr anchor="t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3200" b="0" i="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1077213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137">
          <p15:clr>
            <a:srgbClr val="FBAE40"/>
          </p15:clr>
        </p15:guide>
        <p15:guide id="3" pos="25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blur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19">
            <a:extLst>
              <a:ext uri="{FF2B5EF4-FFF2-40B4-BE49-F238E27FC236}">
                <a16:creationId xmlns:a16="http://schemas.microsoft.com/office/drawing/2014/main" id="{F96B58EB-885F-674F-87C0-4F87C14F1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87976" cy="228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9" name="Рисунок 19">
            <a:extLst>
              <a:ext uri="{FF2B5EF4-FFF2-40B4-BE49-F238E27FC236}">
                <a16:creationId xmlns:a16="http://schemas.microsoft.com/office/drawing/2014/main" id="{BD5A390E-BA0B-644A-83F9-5E5610138FB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2286000"/>
            <a:ext cx="6087976" cy="2286000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0" name="Рисунок 19">
            <a:extLst>
              <a:ext uri="{FF2B5EF4-FFF2-40B4-BE49-F238E27FC236}">
                <a16:creationId xmlns:a16="http://schemas.microsoft.com/office/drawing/2014/main" id="{24FEE728-F416-3E43-B74F-92F26FC882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8028" y="4572000"/>
            <a:ext cx="6075948" cy="228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BBBA979-FCA1-1143-8F43-0DB26D010C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7610" y="387229"/>
            <a:ext cx="4786312" cy="2695575"/>
          </a:xfrm>
        </p:spPr>
        <p:txBody>
          <a:bodyPr>
            <a:noAutofit/>
          </a:bodyPr>
          <a:lstStyle>
            <a:lvl1pPr marL="0" indent="0">
              <a:buNone/>
              <a:defRPr sz="5400" b="0" i="0">
                <a:latin typeface="Segoe UI Light" panose="020B0502040204020203" pitchFamily="34" charset="0"/>
              </a:defRPr>
            </a:lvl1pPr>
            <a:lvl2pPr marL="457200" indent="0">
              <a:buNone/>
              <a:defRPr sz="5400"/>
            </a:lvl2pPr>
            <a:lvl3pPr marL="914400" indent="0">
              <a:buNone/>
              <a:defRPr sz="5400"/>
            </a:lvl3pPr>
            <a:lvl4pPr marL="1371600" indent="0">
              <a:buNone/>
              <a:defRPr sz="5400"/>
            </a:lvl4pPr>
            <a:lvl5pPr marL="1828800" indent="0">
              <a:buNone/>
              <a:defRPr sz="5400"/>
            </a:lvl5pPr>
          </a:lstStyle>
          <a:p>
            <a:pPr lvl="0"/>
            <a:r>
              <a:rPr lang="en-US" dirty="0"/>
              <a:t>Title that is quite long…can be short though</a:t>
            </a:r>
          </a:p>
        </p:txBody>
      </p:sp>
    </p:spTree>
    <p:extLst>
      <p:ext uri="{BB962C8B-B14F-4D97-AF65-F5344CB8AC3E}">
        <p14:creationId xmlns:p14="http://schemas.microsoft.com/office/powerpoint/2010/main" val="1517879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137">
          <p15:clr>
            <a:srgbClr val="FBAE40"/>
          </p15:clr>
        </p15:guide>
        <p15:guide id="3" pos="25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3628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6">
            <a:extLst>
              <a:ext uri="{FF2B5EF4-FFF2-40B4-BE49-F238E27FC236}">
                <a16:creationId xmlns:a16="http://schemas.microsoft.com/office/drawing/2014/main" id="{2A279638-4107-FE41-9359-67314128D924}"/>
              </a:ext>
            </a:extLst>
          </p:cNvPr>
          <p:cNvSpPr/>
          <p:nvPr userDrawn="1"/>
        </p:nvSpPr>
        <p:spPr>
          <a:xfrm>
            <a:off x="0" y="0"/>
            <a:ext cx="12192000" cy="4710897"/>
          </a:xfrm>
          <a:prstGeom prst="rect">
            <a:avLst/>
          </a:prstGeom>
          <a:gradFill>
            <a:gsLst>
              <a:gs pos="0">
                <a:srgbClr val="00AFF1"/>
              </a:gs>
              <a:gs pos="100000">
                <a:srgbClr val="FF008F">
                  <a:alpha val="25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55393-0390-CF40-95CB-95C77B129B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5064573"/>
            <a:ext cx="7519988" cy="817024"/>
          </a:xfrm>
        </p:spPr>
        <p:txBody>
          <a:bodyPr>
            <a:normAutofit/>
          </a:bodyPr>
          <a:lstStyle>
            <a:lvl1pPr marL="0" indent="0">
              <a:buNone/>
              <a:defRPr lang="en-US" sz="4400" kern="1200" spc="100" dirty="0">
                <a:solidFill>
                  <a:srgbClr val="3C5568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 title image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883FA18-E025-304C-B003-5D2A1E8292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5881597"/>
            <a:ext cx="7519988" cy="509047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spc="100" dirty="0">
                <a:solidFill>
                  <a:srgbClr val="3C5568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 worries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D0C8B8-D415-294A-92D6-ABFF482275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416" y="5152451"/>
            <a:ext cx="1993405" cy="123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15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5B8A762-11ED-2449-A37F-ED80EB1777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6085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FD6E39-6A51-A043-8D70-DA78FF59F8EA}"/>
              </a:ext>
            </a:extLst>
          </p:cNvPr>
          <p:cNvSpPr/>
          <p:nvPr userDrawn="1"/>
        </p:nvSpPr>
        <p:spPr>
          <a:xfrm>
            <a:off x="4979987" y="1610989"/>
            <a:ext cx="91633" cy="573575"/>
          </a:xfrm>
          <a:prstGeom prst="rect">
            <a:avLst/>
          </a:prstGeom>
          <a:solidFill>
            <a:srgbClr val="F20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D6A3B8-5068-5649-B16A-769C55D851D5}"/>
              </a:ext>
            </a:extLst>
          </p:cNvPr>
          <p:cNvSpPr/>
          <p:nvPr userDrawn="1"/>
        </p:nvSpPr>
        <p:spPr>
          <a:xfrm>
            <a:off x="4979987" y="2460484"/>
            <a:ext cx="91633" cy="573575"/>
          </a:xfrm>
          <a:prstGeom prst="rect">
            <a:avLst/>
          </a:prstGeom>
          <a:solidFill>
            <a:srgbClr val="F20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F54F1-3768-6044-9D55-E6208B1F13EE}"/>
              </a:ext>
            </a:extLst>
          </p:cNvPr>
          <p:cNvSpPr/>
          <p:nvPr userDrawn="1"/>
        </p:nvSpPr>
        <p:spPr>
          <a:xfrm>
            <a:off x="4986019" y="3309979"/>
            <a:ext cx="91633" cy="573575"/>
          </a:xfrm>
          <a:prstGeom prst="rect">
            <a:avLst/>
          </a:prstGeom>
          <a:solidFill>
            <a:srgbClr val="F20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A58A91-32D2-CC4E-87A1-219CE16433C2}"/>
              </a:ext>
            </a:extLst>
          </p:cNvPr>
          <p:cNvSpPr/>
          <p:nvPr userDrawn="1"/>
        </p:nvSpPr>
        <p:spPr>
          <a:xfrm>
            <a:off x="4979987" y="4164917"/>
            <a:ext cx="91633" cy="573575"/>
          </a:xfrm>
          <a:prstGeom prst="rect">
            <a:avLst/>
          </a:prstGeom>
          <a:solidFill>
            <a:srgbClr val="F20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EF2285-0245-604B-AE62-2982267DE193}"/>
              </a:ext>
            </a:extLst>
          </p:cNvPr>
          <p:cNvSpPr/>
          <p:nvPr userDrawn="1"/>
        </p:nvSpPr>
        <p:spPr>
          <a:xfrm>
            <a:off x="4979987" y="5019855"/>
            <a:ext cx="91633" cy="573575"/>
          </a:xfrm>
          <a:prstGeom prst="rect">
            <a:avLst/>
          </a:prstGeom>
          <a:solidFill>
            <a:srgbClr val="F20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5E3BAE-21FD-1549-B82A-44BDE9C2B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57750" y="258884"/>
            <a:ext cx="6199188" cy="9760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200" kern="1200" spc="100" dirty="0">
                <a:solidFill>
                  <a:srgbClr val="3C5568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044591-C766-7149-8668-87896AF21F3D}"/>
              </a:ext>
            </a:extLst>
          </p:cNvPr>
          <p:cNvSpPr/>
          <p:nvPr userDrawn="1"/>
        </p:nvSpPr>
        <p:spPr>
          <a:xfrm>
            <a:off x="5137608" y="1610989"/>
            <a:ext cx="5919330" cy="573575"/>
          </a:xfrm>
          <a:prstGeom prst="rect">
            <a:avLst/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E6C42C-2C98-8048-A886-CB73B55383D1}"/>
              </a:ext>
            </a:extLst>
          </p:cNvPr>
          <p:cNvSpPr/>
          <p:nvPr userDrawn="1"/>
        </p:nvSpPr>
        <p:spPr>
          <a:xfrm>
            <a:off x="5137608" y="2449975"/>
            <a:ext cx="5919330" cy="573575"/>
          </a:xfrm>
          <a:prstGeom prst="rect">
            <a:avLst/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756844-4016-A34A-B9BD-84653E53BCF6}"/>
              </a:ext>
            </a:extLst>
          </p:cNvPr>
          <p:cNvSpPr/>
          <p:nvPr userDrawn="1"/>
        </p:nvSpPr>
        <p:spPr>
          <a:xfrm>
            <a:off x="5137608" y="3298388"/>
            <a:ext cx="5919330" cy="573575"/>
          </a:xfrm>
          <a:prstGeom prst="rect">
            <a:avLst/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27D25F-D90B-6849-BC4B-88CA499095CC}"/>
              </a:ext>
            </a:extLst>
          </p:cNvPr>
          <p:cNvSpPr/>
          <p:nvPr userDrawn="1"/>
        </p:nvSpPr>
        <p:spPr>
          <a:xfrm>
            <a:off x="5137608" y="4156227"/>
            <a:ext cx="5919330" cy="573575"/>
          </a:xfrm>
          <a:prstGeom prst="rect">
            <a:avLst/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7BCDD4-463F-9E48-923B-D72E94E6440F}"/>
              </a:ext>
            </a:extLst>
          </p:cNvPr>
          <p:cNvSpPr/>
          <p:nvPr userDrawn="1"/>
        </p:nvSpPr>
        <p:spPr>
          <a:xfrm>
            <a:off x="5137608" y="5004639"/>
            <a:ext cx="5919330" cy="573575"/>
          </a:xfrm>
          <a:prstGeom prst="rect">
            <a:avLst/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86C5395-01E3-7E41-9C08-EDFCCB4C58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3363" y="1611313"/>
            <a:ext cx="5325805" cy="573087"/>
          </a:xfrm>
        </p:spPr>
        <p:txBody>
          <a:bodyPr anchor="ctr">
            <a:normAutofit/>
          </a:bodyPr>
          <a:lstStyle>
            <a:lvl1pPr marL="0" indent="0">
              <a:buNone/>
              <a:defRPr sz="24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774C11E-1A92-5645-9D3E-AC11194FFD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13363" y="2451572"/>
            <a:ext cx="5325805" cy="573087"/>
          </a:xfrm>
        </p:spPr>
        <p:txBody>
          <a:bodyPr anchor="ctr">
            <a:normAutofit/>
          </a:bodyPr>
          <a:lstStyle>
            <a:lvl1pPr marL="0" indent="0">
              <a:buNone/>
              <a:defRPr sz="24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7D8EDC76-4BA1-6241-B3B0-1952A791D8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13363" y="3279475"/>
            <a:ext cx="5325805" cy="573087"/>
          </a:xfrm>
        </p:spPr>
        <p:txBody>
          <a:bodyPr anchor="ctr">
            <a:normAutofit/>
          </a:bodyPr>
          <a:lstStyle>
            <a:lvl1pPr marL="0" indent="0">
              <a:buNone/>
              <a:defRPr sz="24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2B03BF83-3017-8649-BF27-DA938C11C0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13363" y="4156805"/>
            <a:ext cx="5325805" cy="573087"/>
          </a:xfrm>
        </p:spPr>
        <p:txBody>
          <a:bodyPr anchor="ctr">
            <a:normAutofit/>
          </a:bodyPr>
          <a:lstStyle>
            <a:lvl1pPr marL="0" indent="0">
              <a:buNone/>
              <a:defRPr sz="24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D8ED2E8-DC4D-8A47-8B28-EBA00EB689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13363" y="4997065"/>
            <a:ext cx="5325805" cy="573087"/>
          </a:xfrm>
        </p:spPr>
        <p:txBody>
          <a:bodyPr anchor="ctr">
            <a:normAutofit/>
          </a:bodyPr>
          <a:lstStyle>
            <a:lvl1pPr marL="0" indent="0">
              <a:buNone/>
              <a:defRPr sz="24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746050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 userDrawn="1">
          <p15:clr>
            <a:srgbClr val="FBAE40"/>
          </p15:clr>
        </p15:guide>
        <p15:guide id="2" pos="313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5B8A762-11ED-2449-A37F-ED80EB1777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6085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5E3BAE-21FD-1549-B82A-44BDE9C2B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57750" y="258884"/>
            <a:ext cx="6199188" cy="9760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200" kern="1200" spc="100" dirty="0">
                <a:solidFill>
                  <a:srgbClr val="3C5568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D8ED2E8-DC4D-8A47-8B28-EBA00EB689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9989" y="1582615"/>
            <a:ext cx="5659180" cy="3987537"/>
          </a:xfrm>
        </p:spPr>
        <p:txBody>
          <a:bodyPr anchor="t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32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2920843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13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lef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5B8A762-11ED-2449-A37F-ED80EB1777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87662" y="0"/>
            <a:ext cx="5404338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5E3BAE-21FD-1549-B82A-44BDE9C2B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4581" y="258884"/>
            <a:ext cx="6199188" cy="9760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200" kern="1200" spc="100" dirty="0">
                <a:solidFill>
                  <a:srgbClr val="3C5568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D8ED2E8-DC4D-8A47-8B28-EBA00EB689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9590" y="1582615"/>
            <a:ext cx="5659180" cy="3987537"/>
          </a:xfrm>
        </p:spPr>
        <p:txBody>
          <a:bodyPr anchor="t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32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2067478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137">
          <p15:clr>
            <a:srgbClr val="FBAE40"/>
          </p15:clr>
        </p15:guide>
        <p15:guide id="3" pos="25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5E3BAE-21FD-1549-B82A-44BDE9C2B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4581" y="258884"/>
            <a:ext cx="6199188" cy="9760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200" kern="1200" spc="100" dirty="0">
                <a:solidFill>
                  <a:srgbClr val="3C5568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D8ED2E8-DC4D-8A47-8B28-EBA00EB689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9590" y="1582615"/>
            <a:ext cx="5659180" cy="3987537"/>
          </a:xfrm>
        </p:spPr>
        <p:txBody>
          <a:bodyPr anchor="t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32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E7B74F91-0E24-3C40-80F4-7D48F17273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6298" y="1582615"/>
            <a:ext cx="5659180" cy="3987537"/>
          </a:xfrm>
        </p:spPr>
        <p:txBody>
          <a:bodyPr anchor="t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32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3913436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137">
          <p15:clr>
            <a:srgbClr val="FBAE40"/>
          </p15:clr>
        </p15:guide>
        <p15:guide id="3" pos="25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5E3BAE-21FD-1549-B82A-44BDE9C2B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9715" y="258884"/>
            <a:ext cx="8632870" cy="9760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200" kern="1200" spc="100" dirty="0">
                <a:solidFill>
                  <a:srgbClr val="3C5568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D8ED2E8-DC4D-8A47-8B28-EBA00EB689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400" y="1582615"/>
            <a:ext cx="8628184" cy="3987537"/>
          </a:xfrm>
        </p:spPr>
        <p:txBody>
          <a:bodyPr anchor="t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32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8B5393-7408-B346-B693-650C11F8C942}"/>
              </a:ext>
            </a:extLst>
          </p:cNvPr>
          <p:cNvSpPr/>
          <p:nvPr userDrawn="1"/>
        </p:nvSpPr>
        <p:spPr>
          <a:xfrm>
            <a:off x="12004431" y="0"/>
            <a:ext cx="187569" cy="6858000"/>
          </a:xfrm>
          <a:prstGeom prst="rect">
            <a:avLst/>
          </a:prstGeom>
          <a:solidFill>
            <a:srgbClr val="415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6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137">
          <p15:clr>
            <a:srgbClr val="FBAE40"/>
          </p15:clr>
        </p15:guide>
        <p15:guide id="3" pos="25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5E3BAE-21FD-1549-B82A-44BDE9C2B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79565" y="2284494"/>
            <a:ext cx="8632870" cy="976028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8000" b="0" i="0" kern="1200" spc="100" dirty="0">
                <a:solidFill>
                  <a:srgbClr val="3C5568"/>
                </a:solidFill>
                <a:latin typeface="Segoe UI Light" panose="020B0502040204020203" pitchFamily="34" charset="0"/>
                <a:ea typeface="Segoe UI Black" panose="020B0502040204020203" pitchFamily="34" charset="0"/>
                <a:cs typeface="Segoe UI Black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Make a statement!</a:t>
            </a:r>
          </a:p>
        </p:txBody>
      </p:sp>
    </p:spTree>
    <p:extLst>
      <p:ext uri="{BB962C8B-B14F-4D97-AF65-F5344CB8AC3E}">
        <p14:creationId xmlns:p14="http://schemas.microsoft.com/office/powerpoint/2010/main" val="1917118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137">
          <p15:clr>
            <a:srgbClr val="FBAE40"/>
          </p15:clr>
        </p15:guide>
        <p15:guide id="3" pos="25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on Navy">
    <p:bg>
      <p:bgPr>
        <a:solidFill>
          <a:srgbClr val="4159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5E3BAE-21FD-1549-B82A-44BDE9C2B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79565" y="2284494"/>
            <a:ext cx="8632870" cy="976028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8000" b="0" i="0" kern="1200" spc="100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502040204020203" pitchFamily="34" charset="0"/>
                <a:cs typeface="Segoe UI Black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Make a statement!</a:t>
            </a:r>
          </a:p>
        </p:txBody>
      </p:sp>
    </p:spTree>
    <p:extLst>
      <p:ext uri="{BB962C8B-B14F-4D97-AF65-F5344CB8AC3E}">
        <p14:creationId xmlns:p14="http://schemas.microsoft.com/office/powerpoint/2010/main" val="1112140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137">
          <p15:clr>
            <a:srgbClr val="FBAE40"/>
          </p15:clr>
        </p15:guide>
        <p15:guide id="3" pos="25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1D6BAC-E059-B14C-B346-5091D59BC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E4ACA-A109-2D46-8E32-9E7C81200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A3D0F-B4A9-A040-828C-DC512A1DD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41596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E052F86A-A49C-0146-9F4F-ED095C5EF98B}" type="datetimeFigureOut">
              <a:rPr lang="en-US" smtClean="0"/>
              <a:pPr/>
              <a:t>12/15/2018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1C26A-B133-2545-BA30-E812C3DE13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41596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D5391-E9F9-9145-ACF3-09BED8B36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41596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49E2AD7-221B-BC4B-A616-8EEF8CEC59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4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1" r:id="rId2"/>
    <p:sldLayoutId id="2147483649" r:id="rId3"/>
    <p:sldLayoutId id="2147483667" r:id="rId4"/>
    <p:sldLayoutId id="2147483668" r:id="rId5"/>
    <p:sldLayoutId id="2147483676" r:id="rId6"/>
    <p:sldLayoutId id="2147483669" r:id="rId7"/>
    <p:sldLayoutId id="2147483670" r:id="rId8"/>
    <p:sldLayoutId id="2147483671" r:id="rId9"/>
    <p:sldLayoutId id="2147483672" r:id="rId10"/>
    <p:sldLayoutId id="2147483675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1596C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41596C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41596C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1596C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1596C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1596C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12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11" Type="http://schemas.openxmlformats.org/officeDocument/2006/relationships/image" Target="../media/image11.png"/><Relationship Id="rId5" Type="http://schemas.openxmlformats.org/officeDocument/2006/relationships/image" Target="../media/image5.tiff"/><Relationship Id="rId10" Type="http://schemas.openxmlformats.org/officeDocument/2006/relationships/image" Target="../media/image10.png"/><Relationship Id="rId4" Type="http://schemas.openxmlformats.org/officeDocument/2006/relationships/image" Target="../media/image4.tiff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17B617-3B20-9249-8A9C-138EDC1C48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7" t="5282" r="4990" b="8778"/>
          <a:stretch/>
        </p:blipFill>
        <p:spPr>
          <a:xfrm>
            <a:off x="7821457" y="4671664"/>
            <a:ext cx="4138862" cy="2042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69B520-D60C-7D4F-8BEE-D3D313222279}"/>
              </a:ext>
            </a:extLst>
          </p:cNvPr>
          <p:cNvSpPr txBox="1"/>
          <p:nvPr/>
        </p:nvSpPr>
        <p:spPr>
          <a:xfrm>
            <a:off x="346940" y="143748"/>
            <a:ext cx="6982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F320E"/>
                </a:solidFill>
                <a:latin typeface="Helvetica" pitchFamily="2" charset="0"/>
              </a:rPr>
              <a:t>THANK YOU TO ALL THE SPONSORS</a:t>
            </a:r>
          </a:p>
        </p:txBody>
      </p:sp>
      <p:pic>
        <p:nvPicPr>
          <p:cNvPr id="6" name="Picture 5" descr="Image result for twitter logo">
            <a:extLst>
              <a:ext uri="{FF2B5EF4-FFF2-40B4-BE49-F238E27FC236}">
                <a16:creationId xmlns:a16="http://schemas.microsoft.com/office/drawing/2014/main" id="{2D106A77-2C77-4382-BE1C-D3CDCBF81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9" y="6264782"/>
            <a:ext cx="449471" cy="44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F6B6A61C-5081-4442-9292-B195D22E0A8A}"/>
              </a:ext>
            </a:extLst>
          </p:cNvPr>
          <p:cNvSpPr txBox="1"/>
          <p:nvPr/>
        </p:nvSpPr>
        <p:spPr>
          <a:xfrm>
            <a:off x="380376" y="6304851"/>
            <a:ext cx="496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@</a:t>
            </a:r>
            <a:r>
              <a:rPr lang="en-AU" dirty="0" err="1"/>
              <a:t>Glob_AIBootcamp</a:t>
            </a:r>
            <a:r>
              <a:rPr lang="en-AU" dirty="0"/>
              <a:t> #</a:t>
            </a:r>
            <a:r>
              <a:rPr lang="en-AU" dirty="0" err="1"/>
              <a:t>GlobalAIBootcampBrisbane</a:t>
            </a:r>
            <a:endParaRPr lang="en-AU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F690DC5-F9DE-4FC6-853D-4A2F0210A93E}"/>
              </a:ext>
            </a:extLst>
          </p:cNvPr>
          <p:cNvGrpSpPr/>
          <p:nvPr/>
        </p:nvGrpSpPr>
        <p:grpSpPr>
          <a:xfrm>
            <a:off x="2633254" y="923176"/>
            <a:ext cx="6537128" cy="3847358"/>
            <a:chOff x="2319325" y="1288979"/>
            <a:chExt cx="7553350" cy="44454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1D69329-22A2-B14C-A552-C98F22639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5054" y="4795329"/>
              <a:ext cx="2588106" cy="67290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57D995D-5B88-D54F-9255-9F27C9AC2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9325" y="1575156"/>
              <a:ext cx="3494587" cy="129798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EBECE87-CDDE-D444-A605-0EDC6EA7C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352" t="18511" r="4498" b="14130"/>
            <a:stretch/>
          </p:blipFill>
          <p:spPr>
            <a:xfrm>
              <a:off x="2890908" y="3439108"/>
              <a:ext cx="2889566" cy="79025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697B01B-DE63-1D45-A3BB-AE7A6BFAB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55435" y="1288979"/>
              <a:ext cx="3117240" cy="1870343"/>
            </a:xfrm>
            <a:prstGeom prst="rect">
              <a:avLst/>
            </a:prstGeom>
          </p:spPr>
        </p:pic>
        <p:pic>
          <p:nvPicPr>
            <p:cNvPr id="17" name="Picture 16" descr="https://i.ibb.co/cvS4GmY/AI-Brisbane200x173.png">
              <a:extLst>
                <a:ext uri="{FF2B5EF4-FFF2-40B4-BE49-F238E27FC236}">
                  <a16:creationId xmlns:a16="http://schemas.microsoft.com/office/drawing/2014/main" id="{C0826AD5-AE0D-4ACD-B3CA-4F25DAAA0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1232" y="4667161"/>
              <a:ext cx="1233833" cy="1067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65B0355-619F-420F-865E-B84118616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88624" y="3378291"/>
              <a:ext cx="2729028" cy="80691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7AA2D73-899A-4BE1-B8F5-4BE2FBE5CCEA}"/>
              </a:ext>
            </a:extLst>
          </p:cNvPr>
          <p:cNvGrpSpPr/>
          <p:nvPr/>
        </p:nvGrpSpPr>
        <p:grpSpPr>
          <a:xfrm>
            <a:off x="4446865" y="5053155"/>
            <a:ext cx="3374592" cy="775723"/>
            <a:chOff x="3584050" y="5073409"/>
            <a:chExt cx="4670870" cy="1073700"/>
          </a:xfrm>
        </p:grpSpPr>
        <p:pic>
          <p:nvPicPr>
            <p:cNvPr id="10" name="Picture 9" descr="azure_thursday_logo.png (500Ã300)">
              <a:extLst>
                <a:ext uri="{FF2B5EF4-FFF2-40B4-BE49-F238E27FC236}">
                  <a16:creationId xmlns:a16="http://schemas.microsoft.com/office/drawing/2014/main" id="{F9C5EE9B-4083-4A1E-B0E7-D78DEF0F2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4050" y="5073409"/>
              <a:ext cx="1789500" cy="107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Mixug.png (500Ã300)">
              <a:extLst>
                <a:ext uri="{FF2B5EF4-FFF2-40B4-BE49-F238E27FC236}">
                  <a16:creationId xmlns:a16="http://schemas.microsoft.com/office/drawing/2014/main" id="{BE0A24A7-AFC1-4549-9B5D-0CCDE6986A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6" r="19831"/>
            <a:stretch/>
          </p:blipFill>
          <p:spPr bwMode="auto">
            <a:xfrm>
              <a:off x="5296619" y="5073409"/>
              <a:ext cx="1067834" cy="107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microsoft_ai_school_logo.png (500Ã300)">
              <a:extLst>
                <a:ext uri="{FF2B5EF4-FFF2-40B4-BE49-F238E27FC236}">
                  <a16:creationId xmlns:a16="http://schemas.microsoft.com/office/drawing/2014/main" id="{B6E8540D-E406-4ED1-A73A-151FB3C185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5420" y="5073409"/>
              <a:ext cx="1789500" cy="107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12508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BCA03-CEB4-D142-96DD-0700982BAC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42868" y="105517"/>
            <a:ext cx="8632870" cy="976028"/>
          </a:xfrm>
        </p:spPr>
        <p:txBody>
          <a:bodyPr>
            <a:normAutofit/>
          </a:bodyPr>
          <a:lstStyle/>
          <a:p>
            <a:r>
              <a:rPr lang="en-US" dirty="0"/>
              <a:t>Create ML workspace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9FFDC2-BC15-FC47-A52A-6D5EF81A1AAB}"/>
              </a:ext>
            </a:extLst>
          </p:cNvPr>
          <p:cNvSpPr/>
          <p:nvPr/>
        </p:nvSpPr>
        <p:spPr>
          <a:xfrm>
            <a:off x="9847384" y="1"/>
            <a:ext cx="2157045" cy="6858000"/>
          </a:xfrm>
          <a:prstGeom prst="rect">
            <a:avLst/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E8065-C51D-4318-9D2B-B21828E6C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60" y="1283424"/>
            <a:ext cx="11136279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22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08B62B-6E00-4987-B26E-1A44677570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84728" y="227119"/>
            <a:ext cx="8632870" cy="976028"/>
          </a:xfrm>
        </p:spPr>
        <p:txBody>
          <a:bodyPr>
            <a:normAutofit fontScale="92500"/>
          </a:bodyPr>
          <a:lstStyle/>
          <a:p>
            <a:r>
              <a:rPr lang="en-AU" dirty="0"/>
              <a:t>ML service workspace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F74E4-E7FD-4630-B463-138A142B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972" y="1413076"/>
            <a:ext cx="9351299" cy="509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02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17B617-3B20-9249-8A9C-138EDC1C48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7" t="5282" r="4990" b="8778"/>
          <a:stretch/>
        </p:blipFill>
        <p:spPr>
          <a:xfrm>
            <a:off x="7591257" y="4643927"/>
            <a:ext cx="4138862" cy="2042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69B520-D60C-7D4F-8BEE-D3D313222279}"/>
              </a:ext>
            </a:extLst>
          </p:cNvPr>
          <p:cNvSpPr txBox="1"/>
          <p:nvPr/>
        </p:nvSpPr>
        <p:spPr>
          <a:xfrm>
            <a:off x="346940" y="143748"/>
            <a:ext cx="6982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F320E"/>
                </a:solidFill>
                <a:latin typeface="Helvetica" pitchFamily="2" charset="0"/>
              </a:rPr>
              <a:t>FEEDBACK AND PRIZES</a:t>
            </a:r>
          </a:p>
        </p:txBody>
      </p:sp>
      <p:pic>
        <p:nvPicPr>
          <p:cNvPr id="6" name="Picture 5" descr="Image result for twitter logo">
            <a:extLst>
              <a:ext uri="{FF2B5EF4-FFF2-40B4-BE49-F238E27FC236}">
                <a16:creationId xmlns:a16="http://schemas.microsoft.com/office/drawing/2014/main" id="{2D106A77-2C77-4382-BE1C-D3CDCBF81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9" y="6264782"/>
            <a:ext cx="449471" cy="44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F6B6A61C-5081-4442-9292-B195D22E0A8A}"/>
              </a:ext>
            </a:extLst>
          </p:cNvPr>
          <p:cNvSpPr txBox="1"/>
          <p:nvPr/>
        </p:nvSpPr>
        <p:spPr>
          <a:xfrm>
            <a:off x="380376" y="6304851"/>
            <a:ext cx="482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@</a:t>
            </a:r>
            <a:r>
              <a:rPr lang="en-AU" dirty="0" err="1"/>
              <a:t>Glob_AIBootcamp</a:t>
            </a:r>
            <a:r>
              <a:rPr lang="en-AU" dirty="0"/>
              <a:t> #</a:t>
            </a:r>
            <a:r>
              <a:rPr lang="en-AU" dirty="0" err="1"/>
              <a:t>GlobalAIBootcampBrisbane</a:t>
            </a:r>
            <a:endParaRPr lang="en-AU" dirty="0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2C2291C5-12A3-43D6-9525-23AF8A025E3E}"/>
              </a:ext>
            </a:extLst>
          </p:cNvPr>
          <p:cNvSpPr txBox="1"/>
          <p:nvPr/>
        </p:nvSpPr>
        <p:spPr>
          <a:xfrm>
            <a:off x="1803547" y="1096629"/>
            <a:ext cx="852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4000" dirty="0"/>
              <a:t>feedback.brisbanebootcamp.com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B0F60B-3302-4F85-9289-18323521A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29537">
            <a:off x="2444847" y="2651823"/>
            <a:ext cx="3141194" cy="1548133"/>
          </a:xfrm>
          <a:prstGeom prst="rect">
            <a:avLst/>
          </a:prstGeom>
        </p:spPr>
      </p:pic>
      <p:pic>
        <p:nvPicPr>
          <p:cNvPr id="10" name="Picture 9" descr="Image result for xbox one x">
            <a:extLst>
              <a:ext uri="{FF2B5EF4-FFF2-40B4-BE49-F238E27FC236}">
                <a16:creationId xmlns:a16="http://schemas.microsoft.com/office/drawing/2014/main" id="{9F6B46D1-75FD-4743-B293-90694FF22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155" y="2544098"/>
            <a:ext cx="3204070" cy="148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tello">
            <a:extLst>
              <a:ext uri="{FF2B5EF4-FFF2-40B4-BE49-F238E27FC236}">
                <a16:creationId xmlns:a16="http://schemas.microsoft.com/office/drawing/2014/main" id="{D99F043D-5727-4467-8CA9-4E6817450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642" y="3963687"/>
            <a:ext cx="3059710" cy="197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mage result for raspberry pi">
            <a:extLst>
              <a:ext uri="{FF2B5EF4-FFF2-40B4-BE49-F238E27FC236}">
                <a16:creationId xmlns:a16="http://schemas.microsoft.com/office/drawing/2014/main" id="{A8435A49-611A-4881-9F55-7A814A48C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80" y="4254270"/>
            <a:ext cx="859165" cy="109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167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479F4-90C9-0847-AA72-E9CC947108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9749" y="5064573"/>
            <a:ext cx="8778817" cy="817024"/>
          </a:xfrm>
        </p:spPr>
        <p:txBody>
          <a:bodyPr>
            <a:normAutofit fontScale="92500"/>
          </a:bodyPr>
          <a:lstStyle/>
          <a:p>
            <a:r>
              <a:rPr lang="en-US" dirty="0"/>
              <a:t>Azure machine learning done right!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204C5E-1855-3D44-983E-ED5C77C9B8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15 Dec 2018 – Yousry Mohamed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81D82BE-55FB-F040-A463-63B7A8FB10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21064" b="210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8587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4A34629-1857-7743-8D83-B2E8D6A3E5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9290" r="29290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1BEC2-0028-0948-AA0B-CFCB9A27FC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48062-A7F8-9249-BA56-098B9CE08C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Some chit-chat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DA4C09-7EF2-6D40-8D38-612AA94B7D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AU" dirty="0"/>
              <a:t>Demo: ML the DevOps way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2C7510-267F-7443-9891-8AB0BC78E75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Demo: Auto model selection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1F77AD-1D30-5B4B-A9BF-EA5904643A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Demo: Consume ONNX models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1B79E0-FDE0-FD4A-AB34-7A75165089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Demo: Distributed deep learning training</a:t>
            </a:r>
          </a:p>
        </p:txBody>
      </p:sp>
    </p:spTree>
    <p:extLst>
      <p:ext uri="{BB962C8B-B14F-4D97-AF65-F5344CB8AC3E}">
        <p14:creationId xmlns:p14="http://schemas.microsoft.com/office/powerpoint/2010/main" val="2397179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BCA03-CEB4-D142-96DD-0700982BAC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Origins of ML on Microsoft stack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9FFDC2-BC15-FC47-A52A-6D5EF81A1AAB}"/>
              </a:ext>
            </a:extLst>
          </p:cNvPr>
          <p:cNvSpPr/>
          <p:nvPr/>
        </p:nvSpPr>
        <p:spPr>
          <a:xfrm>
            <a:off x="9847384" y="1"/>
            <a:ext cx="2157045" cy="6858000"/>
          </a:xfrm>
          <a:prstGeom prst="rect">
            <a:avLst/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2A9E193A-CFF1-43BD-8650-0482370A9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1444461"/>
            <a:ext cx="5457825" cy="481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320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9FFDC2-BC15-FC47-A52A-6D5EF81A1AAB}"/>
              </a:ext>
            </a:extLst>
          </p:cNvPr>
          <p:cNvSpPr/>
          <p:nvPr/>
        </p:nvSpPr>
        <p:spPr>
          <a:xfrm>
            <a:off x="9847384" y="1"/>
            <a:ext cx="2157045" cy="6858000"/>
          </a:xfrm>
          <a:prstGeom prst="rect">
            <a:avLst/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artificial intelligence">
            <a:extLst>
              <a:ext uri="{FF2B5EF4-FFF2-40B4-BE49-F238E27FC236}">
                <a16:creationId xmlns:a16="http://schemas.microsoft.com/office/drawing/2014/main" id="{165B3199-FC09-4FA6-A5F6-637A990F20C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0442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456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BCA03-CEB4-D142-96DD-0700982BAC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4204" y="258884"/>
            <a:ext cx="8632870" cy="976028"/>
          </a:xfrm>
        </p:spPr>
        <p:txBody>
          <a:bodyPr/>
          <a:lstStyle/>
          <a:p>
            <a:r>
              <a:rPr lang="en-US" dirty="0"/>
              <a:t>Why another tool for ML?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C24064-5D10-6B42-BFC3-CE0BFD420EB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7988" y="1366063"/>
          <a:ext cx="11068904" cy="49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699">
                  <a:extLst>
                    <a:ext uri="{9D8B030D-6E8A-4147-A177-3AD203B41FA5}">
                      <a16:colId xmlns:a16="http://schemas.microsoft.com/office/drawing/2014/main" val="2703423765"/>
                    </a:ext>
                  </a:extLst>
                </a:gridCol>
                <a:gridCol w="4465569">
                  <a:extLst>
                    <a:ext uri="{9D8B030D-6E8A-4147-A177-3AD203B41FA5}">
                      <a16:colId xmlns:a16="http://schemas.microsoft.com/office/drawing/2014/main" val="3095503918"/>
                    </a:ext>
                  </a:extLst>
                </a:gridCol>
                <a:gridCol w="5800636">
                  <a:extLst>
                    <a:ext uri="{9D8B030D-6E8A-4147-A177-3AD203B41FA5}">
                      <a16:colId xmlns:a16="http://schemas.microsoft.com/office/drawing/2014/main" val="3997325529"/>
                    </a:ext>
                  </a:extLst>
                </a:gridCol>
              </a:tblGrid>
              <a:tr h="74413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AU" sz="2000" b="0" i="0" kern="1200" dirty="0">
                        <a:solidFill>
                          <a:srgbClr val="2F3D47"/>
                        </a:solidFill>
                        <a:effectLst/>
                        <a:latin typeface="Segoe UI Light" panose="020B0502040204020203" pitchFamily="34" charset="0"/>
                        <a:ea typeface="Segoe UI Semibold" panose="020B0502040204020203" pitchFamily="34" charset="0"/>
                        <a:cs typeface="Segoe UI Semibold" panose="020B0502040204020203" pitchFamily="34" charset="0"/>
                      </a:endParaRPr>
                    </a:p>
                  </a:txBody>
                  <a:tcPr anchor="ctr"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kern="1200" dirty="0">
                          <a:solidFill>
                            <a:srgbClr val="41596C"/>
                          </a:solidFill>
                          <a:effectLst/>
                          <a:latin typeface="Segoe UI Light" panose="020B0502040204020203" pitchFamily="34" charset="0"/>
                          <a:ea typeface="Segoe UI Semibold" panose="020B0502040204020203" pitchFamily="34" charset="0"/>
                          <a:cs typeface="Segoe UI Semibold" panose="020B0502040204020203" pitchFamily="34" charset="0"/>
                        </a:rPr>
                        <a:t>ML Studio</a:t>
                      </a:r>
                    </a:p>
                  </a:txBody>
                  <a:tcPr anchor="ctr"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kern="1200" dirty="0">
                          <a:solidFill>
                            <a:srgbClr val="41596C"/>
                          </a:solidFill>
                          <a:effectLst/>
                          <a:latin typeface="Segoe UI Light" panose="020B0502040204020203" pitchFamily="34" charset="0"/>
                          <a:ea typeface="Segoe UI Semibold" panose="020B0502040204020203" pitchFamily="34" charset="0"/>
                          <a:cs typeface="Segoe UI Semibold" panose="020B0502040204020203" pitchFamily="34" charset="0"/>
                        </a:rPr>
                        <a:t>ML Service</a:t>
                      </a:r>
                    </a:p>
                  </a:txBody>
                  <a:tcPr anchor="ctr"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566073"/>
                  </a:ext>
                </a:extLst>
              </a:tr>
              <a:tr h="846398">
                <a:tc>
                  <a:txBody>
                    <a:bodyPr/>
                    <a:lstStyle/>
                    <a:p>
                      <a:pPr algn="ctr"/>
                      <a:r>
                        <a:rPr lang="en-AU" sz="2000" b="0" i="0" kern="1200" dirty="0">
                          <a:solidFill>
                            <a:srgbClr val="DA327D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01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i="0" kern="1200" dirty="0">
                          <a:solidFill>
                            <a:srgbClr val="41596C"/>
                          </a:solidFill>
                          <a:effectLst/>
                          <a:latin typeface="Segoe UI Light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Hard for DevOps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i="0" kern="1200" dirty="0">
                          <a:solidFill>
                            <a:srgbClr val="41596C"/>
                          </a:solidFill>
                          <a:effectLst/>
                          <a:latin typeface="Segoe UI Light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DevOps friendly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812967"/>
                  </a:ext>
                </a:extLst>
              </a:tr>
              <a:tr h="846398">
                <a:tc>
                  <a:txBody>
                    <a:bodyPr/>
                    <a:lstStyle/>
                    <a:p>
                      <a:pPr algn="ctr"/>
                      <a:r>
                        <a:rPr lang="en-AU" sz="2000" b="0" i="0" kern="1200" dirty="0">
                          <a:solidFill>
                            <a:srgbClr val="DA327D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02</a:t>
                      </a:r>
                    </a:p>
                  </a:txBody>
                  <a:tcPr anchor="ctr"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i="0" kern="1200" dirty="0">
                          <a:solidFill>
                            <a:srgbClr val="41596C"/>
                          </a:solidFill>
                          <a:effectLst/>
                          <a:latin typeface="Segoe UI Light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Data size &amp; compute limited</a:t>
                      </a:r>
                    </a:p>
                  </a:txBody>
                  <a:tcPr anchor="ctr"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i="0" kern="1200" dirty="0">
                          <a:solidFill>
                            <a:srgbClr val="41596C"/>
                          </a:solidFill>
                          <a:effectLst/>
                          <a:latin typeface="Segoe UI Light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The limit is your Azure credit</a:t>
                      </a:r>
                    </a:p>
                  </a:txBody>
                  <a:tcPr anchor="ctr"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558929"/>
                  </a:ext>
                </a:extLst>
              </a:tr>
              <a:tr h="846398">
                <a:tc>
                  <a:txBody>
                    <a:bodyPr/>
                    <a:lstStyle/>
                    <a:p>
                      <a:pPr algn="ctr"/>
                      <a:r>
                        <a:rPr lang="en-AU" sz="2000" b="0" i="0" kern="1200">
                          <a:solidFill>
                            <a:srgbClr val="DA327D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03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i="0" kern="1200" dirty="0">
                          <a:solidFill>
                            <a:srgbClr val="41596C"/>
                          </a:solidFill>
                          <a:effectLst/>
                          <a:latin typeface="Segoe UI Light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Deep Learning is hard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i="0" kern="1200" dirty="0">
                          <a:solidFill>
                            <a:srgbClr val="41596C"/>
                          </a:solidFill>
                          <a:effectLst/>
                          <a:latin typeface="Segoe UI Light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GPU/Distributed compute + DL libraries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835158"/>
                  </a:ext>
                </a:extLst>
              </a:tr>
              <a:tr h="846398">
                <a:tc>
                  <a:txBody>
                    <a:bodyPr/>
                    <a:lstStyle/>
                    <a:p>
                      <a:pPr algn="ctr"/>
                      <a:r>
                        <a:rPr lang="en-AU" sz="2000" b="0" i="0" kern="1200">
                          <a:solidFill>
                            <a:srgbClr val="DA327D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04</a:t>
                      </a:r>
                    </a:p>
                  </a:txBody>
                  <a:tcPr anchor="ctr"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i="0" kern="1200" dirty="0">
                          <a:solidFill>
                            <a:srgbClr val="41596C"/>
                          </a:solidFill>
                          <a:effectLst/>
                          <a:latin typeface="Segoe UI Light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Blackbox components</a:t>
                      </a:r>
                    </a:p>
                  </a:txBody>
                  <a:tcPr anchor="ctr"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i="0" kern="1200" dirty="0">
                          <a:solidFill>
                            <a:srgbClr val="41596C"/>
                          </a:solidFill>
                          <a:effectLst/>
                          <a:latin typeface="Segoe UI Light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BYO libraries/algorithms</a:t>
                      </a:r>
                    </a:p>
                  </a:txBody>
                  <a:tcPr anchor="ctr"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672288"/>
                  </a:ext>
                </a:extLst>
              </a:tr>
              <a:tr h="846398">
                <a:tc>
                  <a:txBody>
                    <a:bodyPr/>
                    <a:lstStyle/>
                    <a:p>
                      <a:pPr algn="ctr"/>
                      <a:r>
                        <a:rPr lang="en-AU" sz="2000" b="0" i="0" kern="1200" dirty="0">
                          <a:solidFill>
                            <a:srgbClr val="DA327D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05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2000" b="0" i="0" kern="1200" dirty="0">
                        <a:solidFill>
                          <a:srgbClr val="41596C"/>
                        </a:solidFill>
                        <a:effectLst/>
                        <a:latin typeface="Segoe UI Light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i="0" kern="1200" dirty="0">
                          <a:solidFill>
                            <a:srgbClr val="41596C"/>
                          </a:solidFill>
                          <a:effectLst/>
                          <a:latin typeface="Segoe UI Light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Edge deployment and inference, ONNX, etc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40525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53126BF-6392-4846-B51B-ED1956D47633}"/>
              </a:ext>
            </a:extLst>
          </p:cNvPr>
          <p:cNvGrpSpPr/>
          <p:nvPr/>
        </p:nvGrpSpPr>
        <p:grpSpPr>
          <a:xfrm>
            <a:off x="68262" y="2164374"/>
            <a:ext cx="11620817" cy="754086"/>
            <a:chOff x="68262" y="2164374"/>
            <a:chExt cx="11620817" cy="75408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547F8EA-25DF-4458-941D-D1883B3DF8CC}"/>
                </a:ext>
              </a:extLst>
            </p:cNvPr>
            <p:cNvSpPr/>
            <p:nvPr/>
          </p:nvSpPr>
          <p:spPr>
            <a:xfrm>
              <a:off x="68262" y="2164374"/>
              <a:ext cx="11620817" cy="754086"/>
            </a:xfrm>
            <a:prstGeom prst="roundRect">
              <a:avLst/>
            </a:prstGeom>
            <a:noFill/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DAF65F09-5903-4063-8A1D-1785F90EE576}"/>
                </a:ext>
              </a:extLst>
            </p:cNvPr>
            <p:cNvSpPr/>
            <p:nvPr/>
          </p:nvSpPr>
          <p:spPr>
            <a:xfrm rot="16200000">
              <a:off x="-126216" y="2384256"/>
              <a:ext cx="754086" cy="314322"/>
            </a:xfrm>
            <a:prstGeom prst="round2Same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03078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-1.45833E-6 0.1296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12963 L -1.45833E-6 0.2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25 L -1.45833E-6 0.36968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36968 L -1.45833E-6 0.48681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DA73EF-D27D-5B43-98B5-7F3A47DF4C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998" y="5519703"/>
            <a:ext cx="9880420" cy="976028"/>
          </a:xfrm>
        </p:spPr>
        <p:txBody>
          <a:bodyPr/>
          <a:lstStyle/>
          <a:p>
            <a:r>
              <a:rPr lang="en-US" sz="4000" dirty="0"/>
              <a:t>It’s about the right tool for the job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9D9343-166B-0748-906E-BC34154155B4}"/>
              </a:ext>
            </a:extLst>
          </p:cNvPr>
          <p:cNvSpPr/>
          <p:nvPr/>
        </p:nvSpPr>
        <p:spPr>
          <a:xfrm>
            <a:off x="5124450" y="6450012"/>
            <a:ext cx="4491958" cy="45719"/>
          </a:xfrm>
          <a:prstGeom prst="rect">
            <a:avLst/>
          </a:prstGeom>
          <a:solidFill>
            <a:srgbClr val="F20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0788"/>
              </a:solidFill>
            </a:endParaRPr>
          </a:p>
        </p:txBody>
      </p:sp>
      <p:pic>
        <p:nvPicPr>
          <p:cNvPr id="1026" name="Picture 2" descr="Image result for manual vs automatic">
            <a:extLst>
              <a:ext uri="{FF2B5EF4-FFF2-40B4-BE49-F238E27FC236}">
                <a16:creationId xmlns:a16="http://schemas.microsoft.com/office/drawing/2014/main" id="{F6714BE4-60A6-4903-B3BE-0B5352CE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008" y="619358"/>
            <a:ext cx="7518400" cy="490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254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 covered in snow&#10;&#10;Description automatically generated">
            <a:extLst>
              <a:ext uri="{FF2B5EF4-FFF2-40B4-BE49-F238E27FC236}">
                <a16:creationId xmlns:a16="http://schemas.microsoft.com/office/drawing/2014/main" id="{A04B1CF2-634C-4E1E-95D6-48832264F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94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BCA03-CEB4-D142-96DD-0700982BAC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n-US" dirty="0"/>
              <a:t>Setup &amp; prerequisites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9FFDC2-BC15-FC47-A52A-6D5EF81A1AAB}"/>
              </a:ext>
            </a:extLst>
          </p:cNvPr>
          <p:cNvSpPr/>
          <p:nvPr/>
        </p:nvSpPr>
        <p:spPr>
          <a:xfrm>
            <a:off x="9847384" y="1"/>
            <a:ext cx="2157045" cy="6858000"/>
          </a:xfrm>
          <a:prstGeom prst="rect">
            <a:avLst/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E6457EF-2E77-4954-A54A-1ABDB02326C4}"/>
              </a:ext>
            </a:extLst>
          </p:cNvPr>
          <p:cNvSpPr txBox="1">
            <a:spLocks/>
          </p:cNvSpPr>
          <p:nvPr/>
        </p:nvSpPr>
        <p:spPr>
          <a:xfrm>
            <a:off x="1477633" y="2442586"/>
            <a:ext cx="8177006" cy="32931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1596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1596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1596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1596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1596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Azure account</a:t>
            </a:r>
          </a:p>
          <a:p>
            <a:r>
              <a:rPr lang="en-US" dirty="0"/>
              <a:t>Create ML Service workspace</a:t>
            </a:r>
          </a:p>
          <a:p>
            <a:r>
              <a:rPr lang="en-US" dirty="0"/>
              <a:t>Python &amp; an IDE like VS Code or PyCharm</a:t>
            </a:r>
          </a:p>
          <a:p>
            <a:r>
              <a:rPr lang="en-US" dirty="0"/>
              <a:t>Install ML service SDK</a:t>
            </a:r>
          </a:p>
        </p:txBody>
      </p:sp>
    </p:spTree>
    <p:extLst>
      <p:ext uri="{BB962C8B-B14F-4D97-AF65-F5344CB8AC3E}">
        <p14:creationId xmlns:p14="http://schemas.microsoft.com/office/powerpoint/2010/main" val="4117111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adifyPowerPoint" id="{33759D20-5B39-9541-A99A-473CE5C8F3ED}" vid="{D138AD42-D9C8-DF44-8017-8B65D97EA2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C79711059E8D46ADE79FA0C3FB19E4" ma:contentTypeVersion="5" ma:contentTypeDescription="Create a new document." ma:contentTypeScope="" ma:versionID="f3b94dc0a4633a2e37175a5112210c4f">
  <xsd:schema xmlns:xsd="http://www.w3.org/2001/XMLSchema" xmlns:xs="http://www.w3.org/2001/XMLSchema" xmlns:p="http://schemas.microsoft.com/office/2006/metadata/properties" xmlns:ns2="a0705aab-28ed-4f14-9e72-801ff7570ecf" xmlns:ns3="07d67780-9202-4eb1-b0c7-7e06f6421e1e" targetNamespace="http://schemas.microsoft.com/office/2006/metadata/properties" ma:root="true" ma:fieldsID="542db8d5993180f10b7e13357c64b77e" ns2:_="" ns3:_="">
    <xsd:import namespace="a0705aab-28ed-4f14-9e72-801ff7570ecf"/>
    <xsd:import namespace="07d67780-9202-4eb1-b0c7-7e06f6421e1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705aab-28ed-4f14-9e72-801ff7570ec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d67780-9202-4eb1-b0c7-7e06f6421e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C1C96DB-55C3-4368-8115-0EB973CF1D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705aab-28ed-4f14-9e72-801ff7570ecf"/>
    <ds:schemaRef ds:uri="07d67780-9202-4eb1-b0c7-7e06f6421e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E242B3-0EC1-497C-83FE-18FCB7888B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0A55B3-C0AA-4C61-992D-A90BE9FD396E}">
  <ds:schemaRefs>
    <ds:schemaRef ds:uri="a0705aab-28ed-4f14-9e72-801ff7570ecf"/>
    <ds:schemaRef ds:uri="07d67780-9202-4eb1-b0c7-7e06f6421e1e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Readify PowerPoint</Template>
  <TotalTime>355</TotalTime>
  <Words>173</Words>
  <Application>Microsoft Office PowerPoint</Application>
  <PresentationFormat>Widescreen</PresentationFormat>
  <Paragraphs>46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Helvetica</vt:lpstr>
      <vt:lpstr>Roboto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Yousry Mohamed</dc:creator>
  <cp:keywords/>
  <dc:description/>
  <cp:lastModifiedBy>Yousry Mohamed</cp:lastModifiedBy>
  <cp:revision>29</cp:revision>
  <dcterms:created xsi:type="dcterms:W3CDTF">2018-12-08T07:46:12Z</dcterms:created>
  <dcterms:modified xsi:type="dcterms:W3CDTF">2018-12-15T03:52:52Z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0x010100E6C79711059E8D46ADE79FA0C3FB19E4</vt:lpwstr>
  </property>
</Properties>
</file>